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0FF"/>
    <a:srgbClr val="FFFF99"/>
    <a:srgbClr val="FFFF00"/>
    <a:srgbClr val="FFFF66"/>
    <a:srgbClr val="FF66FF"/>
    <a:srgbClr val="FF33CC"/>
    <a:srgbClr val="33CCFF"/>
    <a:srgbClr val="000099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6" autoAdjust="0"/>
    <p:restoredTop sz="99118" autoAdjust="0"/>
  </p:normalViewPr>
  <p:slideViewPr>
    <p:cSldViewPr snapToGrid="0" showGuides="1">
      <p:cViewPr>
        <p:scale>
          <a:sx n="130" d="100"/>
          <a:sy n="130" d="100"/>
        </p:scale>
        <p:origin x="-2604" y="-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11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9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66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90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00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04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3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165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09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97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0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3E5E-5D28-4AED-81B7-DDA684E940D9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02A-8D28-404A-B978-3CFCB52A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7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08755" y="150922"/>
            <a:ext cx="6458857" cy="399494"/>
          </a:xfrm>
          <a:prstGeom prst="rect">
            <a:avLst/>
          </a:prstGeom>
          <a:gradFill flip="none" rotWithShape="1">
            <a:gsLst>
              <a:gs pos="0">
                <a:srgbClr val="FF9966">
                  <a:tint val="66000"/>
                  <a:satMod val="160000"/>
                </a:srgbClr>
              </a:gs>
              <a:gs pos="50000">
                <a:srgbClr val="FF9966">
                  <a:tint val="44500"/>
                  <a:satMod val="160000"/>
                </a:srgbClr>
              </a:gs>
              <a:gs pos="100000">
                <a:srgbClr val="FF9966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222597" y="150922"/>
            <a:ext cx="986161" cy="399494"/>
          </a:xfrm>
          <a:prstGeom prst="rect">
            <a:avLst/>
          </a:prstGeom>
          <a:gradFill flip="none" rotWithShape="1">
            <a:gsLst>
              <a:gs pos="0">
                <a:srgbClr val="FF9966">
                  <a:tint val="66000"/>
                  <a:satMod val="160000"/>
                </a:srgbClr>
              </a:gs>
              <a:gs pos="50000">
                <a:srgbClr val="FF9966">
                  <a:tint val="44500"/>
                  <a:satMod val="160000"/>
                </a:srgbClr>
              </a:gs>
              <a:gs pos="100000">
                <a:srgbClr val="FF9966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242573" y="230478"/>
            <a:ext cx="975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校教育目標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208755" y="212169"/>
            <a:ext cx="3701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培養具備專業素養之技術與管理人才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  <a:sym typeface="BiauKai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09496" y="550412"/>
            <a:ext cx="6458116" cy="399494"/>
          </a:xfrm>
          <a:prstGeom prst="rect">
            <a:avLst/>
          </a:prstGeom>
          <a:gradFill flip="none" rotWithShape="1">
            <a:gsLst>
              <a:gs pos="0">
                <a:srgbClr val="FF9966">
                  <a:tint val="66000"/>
                  <a:satMod val="160000"/>
                </a:srgbClr>
              </a:gs>
              <a:gs pos="50000">
                <a:srgbClr val="FF9966">
                  <a:tint val="44500"/>
                  <a:satMod val="160000"/>
                </a:srgbClr>
              </a:gs>
              <a:gs pos="100000">
                <a:srgbClr val="FF9966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3222597" y="550414"/>
            <a:ext cx="986161" cy="399494"/>
          </a:xfrm>
          <a:prstGeom prst="rect">
            <a:avLst/>
          </a:prstGeom>
          <a:gradFill flip="none" rotWithShape="1">
            <a:gsLst>
              <a:gs pos="0">
                <a:srgbClr val="FF9966">
                  <a:tint val="66000"/>
                  <a:satMod val="160000"/>
                </a:srgbClr>
              </a:gs>
              <a:gs pos="50000">
                <a:srgbClr val="FF9966">
                  <a:tint val="44500"/>
                  <a:satMod val="160000"/>
                </a:srgbClr>
              </a:gs>
              <a:gs pos="100000">
                <a:srgbClr val="FF9966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3251447" y="611659"/>
            <a:ext cx="975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系教育目標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4204310" y="560255"/>
            <a:ext cx="405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培養術德兼修之休閒遊憩與觀光餐旅管理經營人才</a:t>
            </a:r>
          </a:p>
        </p:txBody>
      </p:sp>
      <p:sp>
        <p:nvSpPr>
          <p:cNvPr id="16" name="矩形 15"/>
          <p:cNvSpPr/>
          <p:nvPr/>
        </p:nvSpPr>
        <p:spPr>
          <a:xfrm>
            <a:off x="4208755" y="1256868"/>
            <a:ext cx="6458857" cy="52240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3222597" y="1256866"/>
            <a:ext cx="986161" cy="522404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3263653" y="1394696"/>
            <a:ext cx="945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通識課程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4204311" y="1282366"/>
            <a:ext cx="4556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國文核心課程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、國文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發展課程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英語文學群、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發展課程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、藝術學群、自然科學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群、社會學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向下箭號 19"/>
          <p:cNvSpPr/>
          <p:nvPr/>
        </p:nvSpPr>
        <p:spPr>
          <a:xfrm>
            <a:off x="6914067" y="957043"/>
            <a:ext cx="328474" cy="292072"/>
          </a:xfrm>
          <a:prstGeom prst="downArrow">
            <a:avLst/>
          </a:pr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4208756" y="1779271"/>
            <a:ext cx="6458856" cy="52240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3222597" y="1779271"/>
            <a:ext cx="986161" cy="52240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3242570" y="1885019"/>
            <a:ext cx="983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共同基礎</a:t>
            </a:r>
            <a:endParaRPr lang="zh-TW" altLang="en-US" sz="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4197657" y="1796941"/>
            <a:ext cx="6243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休閒遊憩概論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管理學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領隊與導遊實務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咖啡學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生態旅遊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專題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" name="向下箭號 45"/>
          <p:cNvSpPr/>
          <p:nvPr/>
        </p:nvSpPr>
        <p:spPr>
          <a:xfrm>
            <a:off x="4587329" y="2312044"/>
            <a:ext cx="344660" cy="292072"/>
          </a:xfrm>
          <a:prstGeom prst="downArrow">
            <a:avLst/>
          </a:pr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向下箭號 68"/>
          <p:cNvSpPr/>
          <p:nvPr/>
        </p:nvSpPr>
        <p:spPr>
          <a:xfrm>
            <a:off x="7930789" y="2331937"/>
            <a:ext cx="344660" cy="332456"/>
          </a:xfrm>
          <a:prstGeom prst="downArrow">
            <a:avLst/>
          </a:pr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3286954" y="2623562"/>
            <a:ext cx="3978387" cy="3217352"/>
            <a:chOff x="3242570" y="2623562"/>
            <a:chExt cx="3948059" cy="3217352"/>
          </a:xfrm>
        </p:grpSpPr>
        <p:sp>
          <p:nvSpPr>
            <p:cNvPr id="48" name="矩形 47"/>
            <p:cNvSpPr/>
            <p:nvPr/>
          </p:nvSpPr>
          <p:spPr>
            <a:xfrm>
              <a:off x="3242570" y="2642488"/>
              <a:ext cx="493802" cy="3077922"/>
            </a:xfrm>
            <a:prstGeom prst="rect">
              <a:avLst/>
            </a:prstGeom>
            <a:gradFill flip="none" rotWithShape="1">
              <a:gsLst>
                <a:gs pos="0">
                  <a:srgbClr val="33CCFF">
                    <a:tint val="66000"/>
                    <a:satMod val="160000"/>
                  </a:srgbClr>
                </a:gs>
                <a:gs pos="50000">
                  <a:srgbClr val="33CCFF">
                    <a:tint val="44500"/>
                    <a:satMod val="160000"/>
                  </a:srgbClr>
                </a:gs>
                <a:gs pos="100000">
                  <a:srgbClr val="33CC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000099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專</a:t>
              </a:r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000099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業</a:t>
              </a:r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ln>
                    <a:solidFill>
                      <a:sysClr val="windowText" lastClr="000000"/>
                    </a:solidFill>
                  </a:ln>
                  <a:solidFill>
                    <a:srgbClr val="000099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課</a:t>
              </a:r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ln>
                    <a:solidFill>
                      <a:sysClr val="windowText" lastClr="000000"/>
                    </a:solidFill>
                  </a:ln>
                  <a:solidFill>
                    <a:srgbClr val="000099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程</a:t>
              </a:r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41" name="群組 40"/>
            <p:cNvGrpSpPr/>
            <p:nvPr/>
          </p:nvGrpSpPr>
          <p:grpSpPr>
            <a:xfrm>
              <a:off x="3832680" y="2623562"/>
              <a:ext cx="1672882" cy="3086889"/>
              <a:chOff x="5337819" y="2624336"/>
              <a:chExt cx="1180164" cy="2820926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5337965" y="2632529"/>
                <a:ext cx="1180018" cy="2812733"/>
              </a:xfrm>
              <a:prstGeom prst="rect">
                <a:avLst/>
              </a:prstGeom>
              <a:gradFill flip="none" rotWithShape="1">
                <a:gsLst>
                  <a:gs pos="0">
                    <a:srgbClr val="33CCFF">
                      <a:tint val="66000"/>
                      <a:satMod val="160000"/>
                    </a:srgbClr>
                  </a:gs>
                  <a:gs pos="50000">
                    <a:srgbClr val="33CCFF">
                      <a:tint val="44500"/>
                      <a:satMod val="160000"/>
                    </a:srgbClr>
                  </a:gs>
                  <a:gs pos="100000">
                    <a:srgbClr val="33CCFF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5337819" y="2624336"/>
                <a:ext cx="1180018" cy="473461"/>
              </a:xfrm>
              <a:prstGeom prst="rect">
                <a:avLst/>
              </a:prstGeom>
              <a:gradFill flip="none" rotWithShape="1">
                <a:gsLst>
                  <a:gs pos="0">
                    <a:srgbClr val="0099FF">
                      <a:tint val="66000"/>
                      <a:satMod val="160000"/>
                    </a:srgbClr>
                  </a:gs>
                  <a:gs pos="50000">
                    <a:srgbClr val="0099FF">
                      <a:tint val="44500"/>
                      <a:satMod val="160000"/>
                    </a:srgbClr>
                  </a:gs>
                  <a:gs pos="100000">
                    <a:srgbClr val="0099FF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4" name="文字方塊 43"/>
              <p:cNvSpPr txBox="1"/>
              <p:nvPr/>
            </p:nvSpPr>
            <p:spPr>
              <a:xfrm>
                <a:off x="5337965" y="2783010"/>
                <a:ext cx="1139605" cy="281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休閒事業經營領域</a:t>
                </a:r>
              </a:p>
            </p:txBody>
          </p:sp>
          <p:sp>
            <p:nvSpPr>
              <p:cNvPr id="47" name="文字方塊 46"/>
              <p:cNvSpPr txBox="1"/>
              <p:nvPr/>
            </p:nvSpPr>
            <p:spPr>
              <a:xfrm>
                <a:off x="5391481" y="3131325"/>
                <a:ext cx="1072987" cy="224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樂活養生與健康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健康休閒活動企劃實務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休閒保健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游泳運動指導法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休閒音樂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健康運動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休閒養生實務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管理學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專題製作</a:t>
                </a:r>
              </a:p>
              <a:p>
                <a:pPr>
                  <a:spcAft>
                    <a:spcPts val="300"/>
                  </a:spcAft>
                </a:pPr>
                <a:endParaRPr lang="en-US" altLang="zh-TW" sz="11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54" name="群組 53"/>
            <p:cNvGrpSpPr/>
            <p:nvPr/>
          </p:nvGrpSpPr>
          <p:grpSpPr>
            <a:xfrm>
              <a:off x="5632605" y="2660251"/>
              <a:ext cx="1558024" cy="3180663"/>
              <a:chOff x="4698169" y="2662264"/>
              <a:chExt cx="1099134" cy="2906621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4698169" y="2674159"/>
                <a:ext cx="1095863" cy="2812733"/>
              </a:xfrm>
              <a:prstGeom prst="rect">
                <a:avLst/>
              </a:prstGeom>
              <a:gradFill flip="none" rotWithShape="1">
                <a:gsLst>
                  <a:gs pos="0">
                    <a:srgbClr val="33CCFF">
                      <a:tint val="66000"/>
                      <a:satMod val="160000"/>
                    </a:srgbClr>
                  </a:gs>
                  <a:gs pos="50000">
                    <a:srgbClr val="33CCFF">
                      <a:tint val="44500"/>
                      <a:satMod val="160000"/>
                    </a:srgbClr>
                  </a:gs>
                  <a:gs pos="100000">
                    <a:srgbClr val="33CCFF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4704174" y="2662264"/>
                <a:ext cx="1093129" cy="473461"/>
              </a:xfrm>
              <a:prstGeom prst="rect">
                <a:avLst/>
              </a:prstGeom>
              <a:gradFill flip="none" rotWithShape="1">
                <a:gsLst>
                  <a:gs pos="0">
                    <a:srgbClr val="0099FF">
                      <a:tint val="66000"/>
                      <a:satMod val="160000"/>
                    </a:srgbClr>
                  </a:gs>
                  <a:gs pos="50000">
                    <a:srgbClr val="0099FF">
                      <a:tint val="44500"/>
                      <a:satMod val="160000"/>
                    </a:srgbClr>
                  </a:gs>
                  <a:gs pos="100000">
                    <a:srgbClr val="0099FF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7" name="文字方塊 56"/>
              <p:cNvSpPr txBox="1"/>
              <p:nvPr/>
            </p:nvSpPr>
            <p:spPr>
              <a:xfrm>
                <a:off x="4782195" y="2763831"/>
                <a:ext cx="884167" cy="281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遊憩指導領域</a:t>
                </a:r>
              </a:p>
            </p:txBody>
          </p:sp>
          <p:sp>
            <p:nvSpPr>
              <p:cNvPr id="58" name="文字方塊 57"/>
              <p:cNvSpPr txBox="1"/>
              <p:nvPr/>
            </p:nvSpPr>
            <p:spPr>
              <a:xfrm>
                <a:off x="4777507" y="3157090"/>
                <a:ext cx="937188" cy="2411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休閒遊憩概論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休閒與遊憩實務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水域活動實務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休閒活動企畫與管理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團康娛樂活動指導法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球類運動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極限運動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遊憩資源規劃</a:t>
                </a: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探索教育</a:t>
                </a:r>
              </a:p>
              <a:p>
                <a:pPr>
                  <a:spcAft>
                    <a:spcPts val="300"/>
                  </a:spcAft>
                </a:pPr>
                <a:endParaRPr lang="en-US" altLang="zh-TW" sz="11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593" y="2655665"/>
            <a:ext cx="1579001" cy="309552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895" y="2660252"/>
            <a:ext cx="1579001" cy="309094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593" y="2668702"/>
            <a:ext cx="1579001" cy="530398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0665" y="2668702"/>
            <a:ext cx="1579001" cy="530398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7405883" y="2786440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觀光旅遊領域</a:t>
            </a:r>
          </a:p>
        </p:txBody>
      </p:sp>
      <p:sp>
        <p:nvSpPr>
          <p:cNvPr id="26" name="矩形 25"/>
          <p:cNvSpPr/>
          <p:nvPr/>
        </p:nvSpPr>
        <p:spPr>
          <a:xfrm>
            <a:off x="9075337" y="2786440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餐飲製作領域</a:t>
            </a:r>
          </a:p>
        </p:txBody>
      </p:sp>
      <p:sp>
        <p:nvSpPr>
          <p:cNvPr id="33" name="矩形 32"/>
          <p:cNvSpPr/>
          <p:nvPr/>
        </p:nvSpPr>
        <p:spPr>
          <a:xfrm>
            <a:off x="7478131" y="3250427"/>
            <a:ext cx="1390811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領隊與導遊實務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餐旅服務管理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文化觀光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導覽解說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國家公園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生態旅遊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觀光個案研討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旅館財務管理</a:t>
            </a:r>
          </a:p>
          <a:p>
            <a:pPr lvl="0">
              <a:spcAft>
                <a:spcPts val="300"/>
              </a:spcAft>
            </a:pPr>
            <a:endParaRPr lang="en-US" altLang="zh-TW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198613" y="3214071"/>
            <a:ext cx="1396409" cy="2008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飲料調製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咖啡學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烘焙實務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西式甜點製作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中式餐點製作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茶藝學</a:t>
            </a:r>
          </a:p>
          <a:p>
            <a:pPr lvl="0">
              <a:spcAft>
                <a:spcPts val="300"/>
              </a:spcAft>
            </a:pPr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餐廳規劃與廚房管理</a:t>
            </a:r>
          </a:p>
          <a:p>
            <a:pPr lvl="0">
              <a:spcAft>
                <a:spcPts val="300"/>
              </a:spcAft>
            </a:pPr>
            <a:endParaRPr lang="en-US" altLang="zh-TW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5" name="圖片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2498" y="2315103"/>
            <a:ext cx="384081" cy="353599"/>
          </a:xfrm>
          <a:prstGeom prst="rect">
            <a:avLst/>
          </a:prstGeom>
        </p:spPr>
      </p:pic>
      <p:pic>
        <p:nvPicPr>
          <p:cNvPr id="36" name="圖片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1323" y="2327383"/>
            <a:ext cx="384081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6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115593" y="3158119"/>
            <a:ext cx="4766568" cy="399494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3129437" y="3158119"/>
            <a:ext cx="986161" cy="399494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3149412" y="3237674"/>
            <a:ext cx="975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校核心能力</a:t>
            </a:r>
          </a:p>
        </p:txBody>
      </p:sp>
      <p:sp>
        <p:nvSpPr>
          <p:cNvPr id="27" name="矩形 26"/>
          <p:cNvSpPr/>
          <p:nvPr/>
        </p:nvSpPr>
        <p:spPr>
          <a:xfrm>
            <a:off x="4116336" y="3557606"/>
            <a:ext cx="4765827" cy="597593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3129437" y="3557610"/>
            <a:ext cx="986161" cy="597591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3158286" y="3717907"/>
            <a:ext cx="951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系核心能力</a:t>
            </a:r>
          </a:p>
        </p:txBody>
      </p:sp>
      <p:sp>
        <p:nvSpPr>
          <p:cNvPr id="53" name="向下箭號 52"/>
          <p:cNvSpPr/>
          <p:nvPr/>
        </p:nvSpPr>
        <p:spPr>
          <a:xfrm>
            <a:off x="4864841" y="4155116"/>
            <a:ext cx="344660" cy="292072"/>
          </a:xfrm>
          <a:prstGeom prst="downArrow">
            <a:avLst/>
          </a:pr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向下箭號 54"/>
          <p:cNvSpPr/>
          <p:nvPr/>
        </p:nvSpPr>
        <p:spPr>
          <a:xfrm>
            <a:off x="6349689" y="4171426"/>
            <a:ext cx="344660" cy="292072"/>
          </a:xfrm>
          <a:prstGeom prst="downArrow">
            <a:avLst/>
          </a:pr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3131676" y="4486745"/>
            <a:ext cx="475648" cy="233482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300" b="1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endParaRPr lang="en-US" altLang="zh-TW" sz="1300" b="1" dirty="0">
              <a:ln>
                <a:solidFill>
                  <a:sysClr val="windowText" lastClr="000000"/>
                </a:solidFill>
              </a:ln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1300" b="1" dirty="0">
              <a:ln>
                <a:solidFill>
                  <a:sysClr val="windowText" lastClr="000000"/>
                </a:solidFill>
              </a:ln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300" b="1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endParaRPr lang="en-US" altLang="zh-TW" sz="1300" b="1" dirty="0">
              <a:ln>
                <a:solidFill>
                  <a:sysClr val="windowText" lastClr="000000"/>
                </a:solidFill>
              </a:ln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1300" b="1" dirty="0">
              <a:ln>
                <a:solidFill>
                  <a:sysClr val="windowText" lastClr="000000"/>
                </a:solidFill>
              </a:ln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300" b="1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endParaRPr lang="en-US" altLang="zh-TW" sz="1300" b="1" dirty="0">
              <a:ln>
                <a:solidFill>
                  <a:sysClr val="windowText" lastClr="000000"/>
                </a:solidFill>
              </a:ln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1300" b="1" dirty="0">
              <a:ln>
                <a:solidFill>
                  <a:sysClr val="windowText" lastClr="000000"/>
                </a:solidFill>
              </a:ln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300" b="1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</a:p>
        </p:txBody>
      </p:sp>
      <p:sp>
        <p:nvSpPr>
          <p:cNvPr id="105" name="向下箭號 104"/>
          <p:cNvSpPr/>
          <p:nvPr/>
        </p:nvSpPr>
        <p:spPr>
          <a:xfrm>
            <a:off x="4869467" y="2882712"/>
            <a:ext cx="344661" cy="266761"/>
          </a:xfrm>
          <a:prstGeom prst="downArrow">
            <a:avLst/>
          </a:pr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向下箭號 105"/>
          <p:cNvSpPr/>
          <p:nvPr/>
        </p:nvSpPr>
        <p:spPr>
          <a:xfrm>
            <a:off x="6461545" y="2866669"/>
            <a:ext cx="344661" cy="282804"/>
          </a:xfrm>
          <a:prstGeom prst="downArrow">
            <a:avLst/>
          </a:pr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矩形 106"/>
          <p:cNvSpPr/>
          <p:nvPr/>
        </p:nvSpPr>
        <p:spPr>
          <a:xfrm>
            <a:off x="4115596" y="3158119"/>
            <a:ext cx="6876035" cy="399495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8" name="矩形 107"/>
          <p:cNvSpPr/>
          <p:nvPr/>
        </p:nvSpPr>
        <p:spPr>
          <a:xfrm>
            <a:off x="3129435" y="3158119"/>
            <a:ext cx="986161" cy="399495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3149410" y="3237674"/>
            <a:ext cx="975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校核心能力</a:t>
            </a:r>
          </a:p>
        </p:txBody>
      </p:sp>
      <p:sp>
        <p:nvSpPr>
          <p:cNvPr id="110" name="矩形 109"/>
          <p:cNvSpPr/>
          <p:nvPr/>
        </p:nvSpPr>
        <p:spPr>
          <a:xfrm>
            <a:off x="4116336" y="3557610"/>
            <a:ext cx="6875295" cy="597592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矩形 110"/>
          <p:cNvSpPr/>
          <p:nvPr/>
        </p:nvSpPr>
        <p:spPr>
          <a:xfrm>
            <a:off x="3129435" y="3557611"/>
            <a:ext cx="986161" cy="597591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文字方塊 111"/>
          <p:cNvSpPr txBox="1"/>
          <p:nvPr/>
        </p:nvSpPr>
        <p:spPr>
          <a:xfrm>
            <a:off x="3158285" y="3717910"/>
            <a:ext cx="951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系核心能力</a:t>
            </a:r>
          </a:p>
        </p:txBody>
      </p:sp>
      <p:sp>
        <p:nvSpPr>
          <p:cNvPr id="50" name="文字方塊 49"/>
          <p:cNvSpPr txBox="1"/>
          <p:nvPr/>
        </p:nvSpPr>
        <p:spPr>
          <a:xfrm>
            <a:off x="4056197" y="3139832"/>
            <a:ext cx="6935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專業實務及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認知能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、應用資訊科技能力、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團隊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工作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與社會應變能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、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全球意識與國際視野能力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、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自我學習成長能力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4038383" y="3557608"/>
            <a:ext cx="6959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經營管理能力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、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資訊科技應用能力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、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溝通與團隊合作能力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、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創新能力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、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社會責任實踐能力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、國際觀與在地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觀</a:t>
            </a:r>
            <a:endParaRPr lang="zh-TW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3957622" y="4468530"/>
            <a:ext cx="1777173" cy="2334828"/>
            <a:chOff x="3720544" y="4486744"/>
            <a:chExt cx="1373847" cy="2334828"/>
          </a:xfrm>
        </p:grpSpPr>
        <p:sp>
          <p:nvSpPr>
            <p:cNvPr id="58" name="矩形 57"/>
            <p:cNvSpPr/>
            <p:nvPr/>
          </p:nvSpPr>
          <p:spPr>
            <a:xfrm>
              <a:off x="3720544" y="4486745"/>
              <a:ext cx="1366694" cy="233482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3720544" y="4486744"/>
              <a:ext cx="1366694" cy="46458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3849530" y="4565146"/>
              <a:ext cx="12448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休閒事業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經營領域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3746752" y="5033977"/>
              <a:ext cx="1122402" cy="869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國際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俱樂部管理國際</a:t>
              </a: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證照</a:t>
              </a:r>
              <a:endPara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>
                <a:spcAft>
                  <a:spcPts val="300"/>
                </a:spcAft>
              </a:pP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會議展覽</a:t>
              </a: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專業人員     服務業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品質專業</a:t>
              </a: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師</a:t>
              </a:r>
              <a:endPara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3149410" y="14362"/>
            <a:ext cx="4387258" cy="2819148"/>
            <a:chOff x="3012225" y="26651"/>
            <a:chExt cx="4144428" cy="2879481"/>
          </a:xfrm>
        </p:grpSpPr>
        <p:sp>
          <p:nvSpPr>
            <p:cNvPr id="80" name="矩形 79"/>
            <p:cNvSpPr/>
            <p:nvPr/>
          </p:nvSpPr>
          <p:spPr>
            <a:xfrm>
              <a:off x="3012225" y="31467"/>
              <a:ext cx="493802" cy="2874664"/>
            </a:xfrm>
            <a:prstGeom prst="rect">
              <a:avLst/>
            </a:prstGeom>
            <a:gradFill flip="none" rotWithShape="1">
              <a:gsLst>
                <a:gs pos="0">
                  <a:srgbClr val="33CCFF">
                    <a:tint val="66000"/>
                    <a:satMod val="160000"/>
                  </a:srgbClr>
                </a:gs>
                <a:gs pos="50000">
                  <a:srgbClr val="33CCFF">
                    <a:tint val="44500"/>
                    <a:satMod val="160000"/>
                  </a:srgbClr>
                </a:gs>
                <a:gs pos="100000">
                  <a:srgbClr val="33CC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000099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專</a:t>
              </a:r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000099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業</a:t>
              </a:r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ln>
                    <a:solidFill>
                      <a:sysClr val="windowText" lastClr="000000"/>
                    </a:solidFill>
                  </a:ln>
                  <a:solidFill>
                    <a:srgbClr val="000099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課</a:t>
              </a:r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400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ln>
                    <a:solidFill>
                      <a:sysClr val="windowText" lastClr="000000"/>
                    </a:solidFill>
                  </a:ln>
                  <a:solidFill>
                    <a:srgbClr val="000099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程</a:t>
              </a:r>
              <a:endParaRPr lang="en-US" altLang="zh-TW" sz="1400" dirty="0" smtClean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81" name="群組 80"/>
            <p:cNvGrpSpPr/>
            <p:nvPr/>
          </p:nvGrpSpPr>
          <p:grpSpPr>
            <a:xfrm>
              <a:off x="3799801" y="31299"/>
              <a:ext cx="1637213" cy="2860057"/>
              <a:chOff x="5477122" y="2641477"/>
              <a:chExt cx="1155000" cy="2613639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5489465" y="2641631"/>
                <a:ext cx="1142657" cy="2613485"/>
              </a:xfrm>
              <a:prstGeom prst="rect">
                <a:avLst/>
              </a:prstGeom>
              <a:gradFill flip="none" rotWithShape="1">
                <a:gsLst>
                  <a:gs pos="0">
                    <a:srgbClr val="33CCFF">
                      <a:tint val="66000"/>
                      <a:satMod val="160000"/>
                    </a:srgbClr>
                  </a:gs>
                  <a:gs pos="50000">
                    <a:srgbClr val="33CCFF">
                      <a:tint val="44500"/>
                      <a:satMod val="160000"/>
                    </a:srgbClr>
                  </a:gs>
                  <a:gs pos="100000">
                    <a:srgbClr val="33CCFF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5489464" y="2641631"/>
                <a:ext cx="1140861" cy="315678"/>
              </a:xfrm>
              <a:prstGeom prst="rect">
                <a:avLst/>
              </a:prstGeom>
              <a:gradFill flip="none" rotWithShape="1">
                <a:gsLst>
                  <a:gs pos="0">
                    <a:srgbClr val="0099FF">
                      <a:tint val="66000"/>
                      <a:satMod val="160000"/>
                    </a:srgbClr>
                  </a:gs>
                  <a:gs pos="50000">
                    <a:srgbClr val="0099FF">
                      <a:tint val="44500"/>
                      <a:satMod val="160000"/>
                    </a:srgbClr>
                  </a:gs>
                  <a:gs pos="100000">
                    <a:srgbClr val="0099FF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/>
              <p:cNvSpPr txBox="1"/>
              <p:nvPr/>
            </p:nvSpPr>
            <p:spPr>
              <a:xfrm>
                <a:off x="5477122" y="2641477"/>
                <a:ext cx="1069890" cy="287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休閒事業</a:t>
                </a:r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經營領</a:t>
                </a:r>
                <a:r>
                  <a: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域</a:t>
                </a:r>
              </a:p>
            </p:txBody>
          </p:sp>
          <p:sp>
            <p:nvSpPr>
              <p:cNvPr id="113" name="文字方塊 112"/>
              <p:cNvSpPr txBox="1"/>
              <p:nvPr/>
            </p:nvSpPr>
            <p:spPr>
              <a:xfrm>
                <a:off x="5513943" y="3016737"/>
                <a:ext cx="1064295" cy="2097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樂活養生與健康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健康休閒活動企劃實務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休閒保健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游泳運動指導法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休閒音樂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健康運動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休閒養生</a:t>
                </a: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實務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管理</a:t>
                </a: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專題</a:t>
                </a: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製作</a:t>
                </a:r>
                <a:endParaRPr lang="en-US" altLang="zh-TW" sz="11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82" name="群組 81"/>
            <p:cNvGrpSpPr/>
            <p:nvPr/>
          </p:nvGrpSpPr>
          <p:grpSpPr>
            <a:xfrm>
              <a:off x="5575159" y="26651"/>
              <a:ext cx="1581494" cy="2879481"/>
              <a:chOff x="4820147" y="2641631"/>
              <a:chExt cx="1115692" cy="2631389"/>
            </a:xfrm>
          </p:grpSpPr>
          <p:sp>
            <p:nvSpPr>
              <p:cNvPr id="83" name="矩形 82"/>
              <p:cNvSpPr/>
              <p:nvPr/>
            </p:nvSpPr>
            <p:spPr>
              <a:xfrm>
                <a:off x="4826895" y="2703739"/>
                <a:ext cx="1108710" cy="2569281"/>
              </a:xfrm>
              <a:prstGeom prst="rect">
                <a:avLst/>
              </a:prstGeom>
              <a:gradFill flip="none" rotWithShape="1">
                <a:gsLst>
                  <a:gs pos="0">
                    <a:srgbClr val="33CCFF">
                      <a:tint val="66000"/>
                      <a:satMod val="160000"/>
                    </a:srgbClr>
                  </a:gs>
                  <a:gs pos="50000">
                    <a:srgbClr val="33CCFF">
                      <a:tint val="44500"/>
                      <a:satMod val="160000"/>
                    </a:srgbClr>
                  </a:gs>
                  <a:gs pos="100000">
                    <a:srgbClr val="33CCFF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4820147" y="2641631"/>
                <a:ext cx="1108710" cy="320079"/>
              </a:xfrm>
              <a:prstGeom prst="rect">
                <a:avLst/>
              </a:prstGeom>
              <a:gradFill flip="none" rotWithShape="1">
                <a:gsLst>
                  <a:gs pos="0">
                    <a:srgbClr val="0099FF">
                      <a:tint val="66000"/>
                      <a:satMod val="160000"/>
                    </a:srgbClr>
                  </a:gs>
                  <a:gs pos="50000">
                    <a:srgbClr val="0099FF">
                      <a:tint val="44500"/>
                      <a:satMod val="160000"/>
                    </a:srgbClr>
                  </a:gs>
                  <a:gs pos="100000">
                    <a:srgbClr val="0099FF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5" name="文字方塊 84"/>
              <p:cNvSpPr txBox="1"/>
              <p:nvPr/>
            </p:nvSpPr>
            <p:spPr>
              <a:xfrm>
                <a:off x="4859722" y="2662595"/>
                <a:ext cx="994050" cy="287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遊憩</a:t>
                </a:r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指導領域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6" name="文字方塊 85"/>
              <p:cNvSpPr txBox="1"/>
              <p:nvPr/>
            </p:nvSpPr>
            <p:spPr>
              <a:xfrm>
                <a:off x="4868423" y="2994966"/>
                <a:ext cx="1067416" cy="1924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</a:t>
                </a: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遊憩概論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休閒與遊憩實務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水域活動實務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休閒活動企畫與管理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團康娛樂活動指導法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球類</a:t>
                </a: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運動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極限運動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遊憩資源規劃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探索</a:t>
                </a: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教育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grpSp>
        <p:nvGrpSpPr>
          <p:cNvPr id="114" name="群組 113"/>
          <p:cNvGrpSpPr/>
          <p:nvPr/>
        </p:nvGrpSpPr>
        <p:grpSpPr>
          <a:xfrm>
            <a:off x="5888630" y="4493398"/>
            <a:ext cx="1598843" cy="2334828"/>
            <a:chOff x="3720544" y="4486744"/>
            <a:chExt cx="1425492" cy="2334828"/>
          </a:xfrm>
        </p:grpSpPr>
        <p:sp>
          <p:nvSpPr>
            <p:cNvPr id="115" name="矩形 114"/>
            <p:cNvSpPr/>
            <p:nvPr/>
          </p:nvSpPr>
          <p:spPr>
            <a:xfrm>
              <a:off x="3720544" y="4486745"/>
              <a:ext cx="1366694" cy="233482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3720544" y="4486744"/>
              <a:ext cx="1366694" cy="46458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文字方塊 116"/>
            <p:cNvSpPr txBox="1"/>
            <p:nvPr/>
          </p:nvSpPr>
          <p:spPr>
            <a:xfrm>
              <a:off x="3887456" y="4571412"/>
              <a:ext cx="112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遊憩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指導領域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8" name="文字方塊 117"/>
            <p:cNvSpPr txBox="1"/>
            <p:nvPr/>
          </p:nvSpPr>
          <p:spPr>
            <a:xfrm>
              <a:off x="3765081" y="5005020"/>
              <a:ext cx="1380955" cy="1284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足健</a:t>
              </a: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員</a:t>
              </a:r>
              <a:endPara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>
                <a:spcAft>
                  <a:spcPts val="300"/>
                </a:spcAft>
              </a:pP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自行車領隊                    救生員證                        急救員</a:t>
              </a:r>
              <a:endPara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>
                <a:spcAft>
                  <a:spcPts val="300"/>
                </a:spcAft>
              </a:pP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體適能</a:t>
              </a:r>
              <a:r>
                <a:rPr lang="en-US" altLang="zh-TW" sz="12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C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級指導員</a:t>
              </a:r>
              <a:endPara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>
                <a:spcAft>
                  <a:spcPts val="300"/>
                </a:spcAft>
              </a:pPr>
              <a:endParaRPr lang="en-US" altLang="zh-TW" sz="1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027" y="14362"/>
            <a:ext cx="1731414" cy="28105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1279" y="23009"/>
            <a:ext cx="1731414" cy="28105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439" y="4510837"/>
            <a:ext cx="1542422" cy="234716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5775" y="4487230"/>
            <a:ext cx="1542422" cy="234716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8027" y="9021"/>
            <a:ext cx="1731414" cy="35359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425" y="18472"/>
            <a:ext cx="1708010" cy="353599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2340" y="4493398"/>
            <a:ext cx="1542422" cy="475529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9209" y="4493398"/>
            <a:ext cx="1542422" cy="47552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7818723" y="4588416"/>
            <a:ext cx="12933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觀光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旅遊領域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87801" y="4546932"/>
            <a:ext cx="804742" cy="365792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9636174" y="454693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餐飲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製作領域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818723" y="64029"/>
            <a:ext cx="1386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觀光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旅遊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領域</a:t>
            </a:r>
            <a:endParaRPr lang="zh-TW" altLang="en-US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9494441" y="36821"/>
            <a:ext cx="1250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餐飲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製作領域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6842" y="2861050"/>
            <a:ext cx="384081" cy="304826"/>
          </a:xfrm>
          <a:prstGeom prst="rect">
            <a:avLst/>
          </a:prstGeom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01780" y="2850813"/>
            <a:ext cx="384081" cy="304826"/>
          </a:xfrm>
          <a:prstGeom prst="rect">
            <a:avLst/>
          </a:prstGeom>
        </p:spPr>
      </p:pic>
      <p:pic>
        <p:nvPicPr>
          <p:cNvPr id="31" name="圖片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6842" y="4155116"/>
            <a:ext cx="377985" cy="310923"/>
          </a:xfrm>
          <a:prstGeom prst="rect">
            <a:avLst/>
          </a:prstGeom>
        </p:spPr>
      </p:pic>
      <p:pic>
        <p:nvPicPr>
          <p:cNvPr id="32" name="圖片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07876" y="4177558"/>
            <a:ext cx="377985" cy="310923"/>
          </a:xfrm>
          <a:prstGeom prst="rect">
            <a:avLst/>
          </a:prstGeom>
        </p:spPr>
      </p:pic>
      <p:sp>
        <p:nvSpPr>
          <p:cNvPr id="33" name="文字方塊 32"/>
          <p:cNvSpPr txBox="1"/>
          <p:nvPr/>
        </p:nvSpPr>
        <p:spPr>
          <a:xfrm>
            <a:off x="7682552" y="447098"/>
            <a:ext cx="15272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領隊與導遊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餐旅服務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文化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觀光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導覽解說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國家公園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生態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旅遊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觀光個案研討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旅館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財務管理</a:t>
            </a: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9455775" y="465433"/>
            <a:ext cx="1535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飲料調製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咖啡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烘焙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西式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甜點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中式餐點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茶藝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餐廳規劃與廚房管理</a:t>
            </a: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7689930" y="5008770"/>
            <a:ext cx="1429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旅行業國民領團證外語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導遊人員       華語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導遊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人員   外語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領隊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人員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觀光餐旅客戶關係管理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觀光產業管理師</a:t>
            </a:r>
          </a:p>
          <a:p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9592760" y="5008770"/>
            <a:ext cx="12515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國際咖啡師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證照  調酒證照     飲料調製     茶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藝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       烘焙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乙丙級蛋糕烘焙乙丙級麵包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114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468</Words>
  <Application>Microsoft Office PowerPoint</Application>
  <PresentationFormat>寬螢幕</PresentationFormat>
  <Paragraphs>128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BiauKai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jameshuan7</cp:lastModifiedBy>
  <cp:revision>63</cp:revision>
  <cp:lastPrinted>2019-08-26T13:23:06Z</cp:lastPrinted>
  <dcterms:created xsi:type="dcterms:W3CDTF">2018-12-27T01:30:25Z</dcterms:created>
  <dcterms:modified xsi:type="dcterms:W3CDTF">2019-08-26T13:25:01Z</dcterms:modified>
</cp:coreProperties>
</file>